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7"/>
  </p:notesMasterIdLst>
  <p:sldIdLst>
    <p:sldId id="1659" r:id="rId3"/>
    <p:sldId id="1963" r:id="rId4"/>
    <p:sldId id="2084" r:id="rId5"/>
    <p:sldId id="1961" r:id="rId6"/>
    <p:sldId id="2054" r:id="rId7"/>
    <p:sldId id="2050" r:id="rId8"/>
    <p:sldId id="2086" r:id="rId9"/>
    <p:sldId id="1966" r:id="rId10"/>
    <p:sldId id="2015" r:id="rId11"/>
    <p:sldId id="2030" r:id="rId12"/>
    <p:sldId id="2107" r:id="rId13"/>
    <p:sldId id="2108" r:id="rId14"/>
    <p:sldId id="2109" r:id="rId15"/>
    <p:sldId id="2110" r:id="rId16"/>
    <p:sldId id="2104" r:id="rId17"/>
    <p:sldId id="2024" r:id="rId18"/>
    <p:sldId id="2096" r:id="rId19"/>
    <p:sldId id="2097" r:id="rId20"/>
    <p:sldId id="2111" r:id="rId21"/>
    <p:sldId id="2112" r:id="rId22"/>
    <p:sldId id="2113" r:id="rId23"/>
    <p:sldId id="2055" r:id="rId24"/>
    <p:sldId id="2114" r:id="rId25"/>
    <p:sldId id="2116" r:id="rId26"/>
    <p:sldId id="2098" r:id="rId27"/>
    <p:sldId id="2115" r:id="rId28"/>
    <p:sldId id="2117" r:id="rId29"/>
    <p:sldId id="1970" r:id="rId30"/>
    <p:sldId id="2118" r:id="rId31"/>
    <p:sldId id="2016" r:id="rId32"/>
    <p:sldId id="2119" r:id="rId33"/>
    <p:sldId id="2062" r:id="rId34"/>
    <p:sldId id="1948" r:id="rId35"/>
    <p:sldId id="18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703"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6/12/2022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4</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34</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6/12/2022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6/12/2022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6/12/2022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6/12/2022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6/12/2022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6/12/2022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6/12/2022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6/12/2022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6/12/2022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152400"/>
            <a:ext cx="9144000" cy="1600438"/>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Paul On His Knees Again</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3:14 – 21</a:t>
            </a:r>
          </a:p>
        </p:txBody>
      </p:sp>
      <p:sp>
        <p:nvSpPr>
          <p:cNvPr id="10" name="Rectangle 9"/>
          <p:cNvSpPr/>
          <p:nvPr/>
        </p:nvSpPr>
        <p:spPr>
          <a:xfrm>
            <a:off x="0" y="4724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20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15 June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However, before we examine the content of Paul’s prayer, we need to ask, “What prompted this prayer, which had been lingering in his heart for some time?”  Remember that he almost burst into the prayer in </a:t>
            </a:r>
            <a:r>
              <a:rPr lang="en-US" sz="2400" b="1" dirty="0" smtClean="0">
                <a:effectLst>
                  <a:outerShdw blurRad="38100" dist="38100" dir="2700000" algn="tl">
                    <a:srgbClr val="000000">
                      <a:alpha val="43137"/>
                    </a:srgbClr>
                  </a:outerShdw>
                </a:effectLst>
                <a:latin typeface="Cambria" pitchFamily="18" charset="0"/>
              </a:rPr>
              <a:t>3:1</a:t>
            </a:r>
            <a:r>
              <a:rPr lang="en-US" sz="2400" b="1" dirty="0" smtClean="0">
                <a:latin typeface="Cambria" pitchFamily="18" charset="0"/>
              </a:rPr>
              <a:t> when he wrote, </a:t>
            </a:r>
            <a:r>
              <a:rPr lang="en-US" sz="2400" b="1" i="1" dirty="0" smtClean="0">
                <a:latin typeface="Cambria" pitchFamily="18" charset="0"/>
              </a:rPr>
              <a:t>“For this reason, I, Paul, the prisoner of Christ Jesus for the sake of you Gentiles . . .”</a:t>
            </a:r>
            <a:r>
              <a:rPr lang="en-US" sz="2400" b="1" dirty="0" smtClean="0">
                <a:latin typeface="Cambria" pitchFamily="18" charset="0"/>
              </a:rPr>
              <a:t>  Yet at that point Paul interjected a parenthetical description of the mystery of the gospel, of which he had been made a minister (</a:t>
            </a:r>
            <a:r>
              <a:rPr lang="en-US" sz="2400" b="1" dirty="0" smtClean="0">
                <a:effectLst>
                  <a:outerShdw blurRad="38100" dist="38100" dir="2700000" algn="tl">
                    <a:srgbClr val="000000">
                      <a:alpha val="43137"/>
                    </a:srgbClr>
                  </a:outerShdw>
                </a:effectLst>
                <a:latin typeface="Cambria" pitchFamily="18" charset="0"/>
              </a:rPr>
              <a:t>3:2-12</a:t>
            </a:r>
            <a:r>
              <a:rPr lang="en-US" sz="2400" b="1" dirty="0" smtClean="0">
                <a:latin typeface="Cambria" pitchFamily="18" charset="0"/>
              </a:rPr>
              <a:t>).  </a:t>
            </a:r>
          </a:p>
          <a:p>
            <a:pPr indent="457200">
              <a:spcAft>
                <a:spcPts val="1200"/>
              </a:spcAft>
            </a:pPr>
            <a:r>
              <a:rPr lang="en-US" sz="2400" b="1" dirty="0" smtClean="0">
                <a:latin typeface="Cambria" pitchFamily="18" charset="0"/>
              </a:rPr>
              <a:t>He followed this with an exhortation for the Ephesians “not to lose heart” at his tribulations on their behalf (</a:t>
            </a:r>
            <a:r>
              <a:rPr lang="en-US" sz="2400" b="1" dirty="0" smtClean="0">
                <a:effectLst>
                  <a:outerShdw blurRad="38100" dist="38100" dir="2700000" algn="tl">
                    <a:srgbClr val="000000">
                      <a:alpha val="43137"/>
                    </a:srgbClr>
                  </a:outerShdw>
                </a:effectLst>
                <a:latin typeface="Cambria" pitchFamily="18" charset="0"/>
              </a:rPr>
              <a:t>3:13</a:t>
            </a:r>
            <a:r>
              <a:rPr lang="en-US" sz="2400" b="1" dirty="0" smtClean="0">
                <a:latin typeface="Cambria" pitchFamily="18" charset="0"/>
              </a:rPr>
              <a:t>).  So, when Paul says a second time, </a:t>
            </a:r>
            <a:r>
              <a:rPr lang="en-US" sz="2400" b="1" i="1" dirty="0" smtClean="0">
                <a:latin typeface="Cambria" pitchFamily="18" charset="0"/>
              </a:rPr>
              <a:t>“For this reason”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3:14</a:t>
            </a:r>
            <a:r>
              <a:rPr lang="en-US" sz="2400" b="1" dirty="0" smtClean="0">
                <a:latin typeface="Cambria" pitchFamily="18" charset="0"/>
              </a:rPr>
              <a:t>), he is transitioning from the profound theological truth of the mystery of the church to the vital reality that Paul and his readers have become partakers of this mystery.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3:14 – 15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moves from the general truth to the particular.  By </a:t>
            </a:r>
            <a:r>
              <a:rPr lang="en-US" sz="2400" b="1" dirty="0" smtClean="0">
                <a:effectLst>
                  <a:outerShdw blurRad="38100" dist="38100" dir="2700000" algn="tl">
                    <a:srgbClr val="000000">
                      <a:alpha val="43137"/>
                    </a:srgbClr>
                  </a:outerShdw>
                </a:effectLst>
                <a:latin typeface="Cambria" pitchFamily="18" charset="0"/>
              </a:rPr>
              <a:t>3:14</a:t>
            </a:r>
            <a:r>
              <a:rPr lang="en-US" sz="2400" b="1" dirty="0" smtClean="0">
                <a:latin typeface="Cambria" pitchFamily="18" charset="0"/>
              </a:rPr>
              <a:t> he has given his readers a reason to avoid discouragement—the mystery once kept hidden has now been revealed . . . </a:t>
            </a:r>
            <a:r>
              <a:rPr lang="en-US" sz="2400" b="1" i="1" dirty="0" smtClean="0">
                <a:latin typeface="Cambria" pitchFamily="18" charset="0"/>
              </a:rPr>
              <a:t>to them!</a:t>
            </a:r>
            <a:r>
              <a:rPr lang="en-US" sz="2400" b="1" dirty="0" smtClean="0">
                <a:latin typeface="Cambria" pitchFamily="18" charset="0"/>
              </a:rPr>
              <a:t>  Through Paul’s unwavering commitment to preaching the gospel, the Ephesians had become partakers of this new inheritance in Christ, joint heirs with the Jews in the church of Jesus Christ (</a:t>
            </a:r>
            <a:r>
              <a:rPr lang="en-US" sz="2400" b="1" dirty="0" smtClean="0">
                <a:effectLst>
                  <a:outerShdw blurRad="38100" dist="38100" dir="2700000" algn="tl">
                    <a:srgbClr val="000000">
                      <a:alpha val="43137"/>
                    </a:srgbClr>
                  </a:outerShdw>
                </a:effectLst>
                <a:latin typeface="Cambria" pitchFamily="18" charset="0"/>
              </a:rPr>
              <a:t>3:6</a:t>
            </a:r>
            <a:r>
              <a:rPr lang="en-US" sz="2400" b="1" dirty="0" smtClean="0">
                <a:latin typeface="Cambria" pitchFamily="18" charset="0"/>
              </a:rPr>
              <a:t>).  In light of these truths expressed in Ephesians 2 and 3, Paul drops to his knees and prays for the Ephesians.  </a:t>
            </a:r>
          </a:p>
          <a:p>
            <a:pPr indent="457200">
              <a:spcAft>
                <a:spcPts val="1200"/>
              </a:spcAft>
            </a:pPr>
            <a:r>
              <a:rPr lang="en-US" sz="2400" b="1" dirty="0" smtClean="0">
                <a:latin typeface="Cambria" pitchFamily="18" charset="0"/>
              </a:rPr>
              <a:t>It seems appropriate to make a couple of brief comments about our posture in prayer.  Whether you pray standing, kneeling, sitting, or lying on your face, the important point is to pray fervently, consistently, and repeatedly.  The attitude of the heart is what counts.</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3:14 – 15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There’s nothing magical about our posture.  In Paul’s day, however, most people prayed while standing, usually with their hands open in front of them as an act of openness and surrender (</a:t>
            </a:r>
            <a:r>
              <a:rPr lang="en-US" sz="2400" b="1" dirty="0" smtClean="0">
                <a:effectLst>
                  <a:outerShdw blurRad="38100" dist="38100" dir="2700000" algn="tl">
                    <a:srgbClr val="000000">
                      <a:alpha val="43137"/>
                    </a:srgbClr>
                  </a:outerShdw>
                </a:effectLst>
                <a:latin typeface="Cambria" pitchFamily="18" charset="0"/>
              </a:rPr>
              <a:t>Mark 11:25; Luke 18:11; 1Tim 2:8</a:t>
            </a:r>
            <a:r>
              <a:rPr lang="en-US" sz="2400" b="1" dirty="0" smtClean="0">
                <a:latin typeface="Cambria" pitchFamily="18" charset="0"/>
              </a:rPr>
              <a:t>).  When first-century Christians dropped to their knees in prayer, they did so to show deep adoration, submissiveness, and urgency.  </a:t>
            </a:r>
          </a:p>
          <a:p>
            <a:pPr indent="457200">
              <a:spcAft>
                <a:spcPts val="1200"/>
              </a:spcAft>
            </a:pPr>
            <a:r>
              <a:rPr lang="en-US" sz="2400" b="1" dirty="0" smtClean="0">
                <a:latin typeface="Cambria" pitchFamily="18" charset="0"/>
              </a:rPr>
              <a:t>Now back to Paul’s prayer.  Notice first that he address God the Father (</a:t>
            </a:r>
            <a:r>
              <a:rPr lang="en-US" sz="2400" b="1" dirty="0" smtClean="0">
                <a:effectLst>
                  <a:outerShdw blurRad="38100" dist="38100" dir="2700000" algn="tl">
                    <a:srgbClr val="000000">
                      <a:alpha val="43137"/>
                    </a:srgbClr>
                  </a:outerShdw>
                </a:effectLst>
                <a:latin typeface="Cambria" pitchFamily="18" charset="0"/>
              </a:rPr>
              <a:t>3:14</a:t>
            </a:r>
            <a:r>
              <a:rPr lang="en-US" sz="2400" b="1" dirty="0" smtClean="0">
                <a:latin typeface="Cambria" pitchFamily="18" charset="0"/>
              </a:rPr>
              <a:t>).  There’s a simple formula Christians should keep in mind when praying.  Though the Father, Son, Holy Spirit are each fully God, they are not the same person, but three distinct, inseparable, coeternal, coequal persons.  They are the same in divinity, but each has a distinct role or function in relation to creation and redemption.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3:14 – 15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it comes to proper Christian prayer, we ought to pray to the Father, through the Son, and by the aide of the Holy Spirit.  Just as Jesus instructed, when we pray we should address the Father: </a:t>
            </a:r>
            <a:r>
              <a:rPr lang="en-US" sz="2400" b="1" i="1" dirty="0" smtClean="0">
                <a:latin typeface="Cambria" pitchFamily="18" charset="0"/>
              </a:rPr>
              <a:t>“Our Father who is in heaven”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Matt 6:9</a:t>
            </a:r>
            <a:r>
              <a:rPr lang="en-US" sz="2400" b="1" dirty="0" smtClean="0">
                <a:latin typeface="Cambria" pitchFamily="18" charset="0"/>
              </a:rPr>
              <a:t>).  In fact, the examples of prayer in the New Testament overwhelmingly address God the Father, presenting requests and petitions to Him.  </a:t>
            </a:r>
          </a:p>
          <a:p>
            <a:pPr indent="457200">
              <a:spcAft>
                <a:spcPts val="1200"/>
              </a:spcAft>
            </a:pPr>
            <a:r>
              <a:rPr lang="en-US" sz="2400" b="1" dirty="0" smtClean="0">
                <a:latin typeface="Cambria" pitchFamily="18" charset="0"/>
              </a:rPr>
              <a:t>“God the Father” is properly the eternal Father of God the Son, the Lord Jesus Christ, who from eternity-past was ever present with the Father and the Holy Spirit.  Paul, however, refers to God simply as “Father,” which may indicate that he has in mind God’s fatherly attitude toward creation.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3:14 – 15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understanding is confirmed by the fact that Paul further describes “the Father” as the One </a:t>
            </a:r>
            <a:r>
              <a:rPr lang="en-US" sz="2400" b="1" i="1" dirty="0" smtClean="0">
                <a:latin typeface="Cambria" pitchFamily="18" charset="0"/>
              </a:rPr>
              <a:t>“from whom the whole family in heaven and earth is named”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3:15</a:t>
            </a:r>
            <a:r>
              <a:rPr lang="en-US" sz="2400" b="1" dirty="0" smtClean="0">
                <a:latin typeface="Cambria" pitchFamily="18" charset="0"/>
              </a:rPr>
              <a:t>).   </a:t>
            </a:r>
          </a:p>
          <a:p>
            <a:pPr indent="457200">
              <a:spcAft>
                <a:spcPts val="1200"/>
              </a:spcAft>
            </a:pPr>
            <a:r>
              <a:rPr lang="en-US" sz="2400" b="1" dirty="0" smtClean="0">
                <a:latin typeface="Cambria" pitchFamily="18" charset="0"/>
              </a:rPr>
              <a:t>Paul is referring to the whole family of God—Jews and Gentiles alike—who are all related to Him through Jesus Christ by the unifying work of the Holy Spirit.  This has been the whole point of the letter up until now, so this mysterious union of all believers in Christ becomes the basis for Paul’s prayer.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3:14 – 15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074" name="Picture 2" descr="Ephesians"/>
          <p:cNvPicPr>
            <a:picLocks noChangeAspect="1" noChangeArrowheads="1"/>
          </p:cNvPicPr>
          <p:nvPr/>
        </p:nvPicPr>
        <p:blipFill>
          <a:blip r:embed="rId2" cstate="print"/>
          <a:srcRect r="7895"/>
          <a:stretch>
            <a:fillRect/>
          </a:stretch>
        </p:blipFill>
        <p:spPr bwMode="auto">
          <a:xfrm>
            <a:off x="304800" y="990600"/>
            <a:ext cx="8555791" cy="4876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out)">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4585871"/>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16</a:t>
            </a:r>
            <a:r>
              <a:rPr lang="en-US" sz="2800" i="1" dirty="0" smtClean="0">
                <a:latin typeface="Georgia" pitchFamily="18" charset="0"/>
              </a:rPr>
              <a:t>I pray that out of his glorious riches he may strengthen you with power through his Spirit in your inner being, </a:t>
            </a:r>
            <a:r>
              <a:rPr lang="en-US" sz="2800" b="1" baseline="30000" dirty="0" smtClean="0">
                <a:effectLst>
                  <a:outerShdw blurRad="38100" dist="38100" dir="2700000" algn="tl">
                    <a:srgbClr val="000000">
                      <a:alpha val="43137"/>
                    </a:srgbClr>
                  </a:outerShdw>
                </a:effectLst>
                <a:latin typeface="Georgia" pitchFamily="18" charset="0"/>
              </a:rPr>
              <a:t>17</a:t>
            </a:r>
            <a:r>
              <a:rPr lang="en-US" sz="2800" i="1" dirty="0" smtClean="0">
                <a:latin typeface="Georgia" pitchFamily="18" charset="0"/>
              </a:rPr>
              <a:t>so that Christ may dwell in your hearts through faith. And I pray that you, being rooted and established in love, </a:t>
            </a:r>
            <a:r>
              <a:rPr lang="en-US" sz="2800" b="1" baseline="30000" dirty="0" smtClean="0">
                <a:effectLst>
                  <a:outerShdw blurRad="38100" dist="38100" dir="2700000" algn="tl">
                    <a:srgbClr val="000000">
                      <a:alpha val="43137"/>
                    </a:srgbClr>
                  </a:outerShdw>
                </a:effectLst>
                <a:latin typeface="Georgia" pitchFamily="18" charset="0"/>
              </a:rPr>
              <a:t>18</a:t>
            </a:r>
            <a:r>
              <a:rPr lang="en-US" sz="2800" i="1" dirty="0" smtClean="0">
                <a:latin typeface="Georgia" pitchFamily="18" charset="0"/>
              </a:rPr>
              <a:t>may have power, together with all the Lord’s holy people, to grasp how wide and long and high and deep is the love of Christ, </a:t>
            </a:r>
            <a:r>
              <a:rPr lang="en-US" sz="2800" b="1" baseline="30000" dirty="0" smtClean="0">
                <a:effectLst>
                  <a:outerShdw blurRad="38100" dist="38100" dir="2700000" algn="tl">
                    <a:srgbClr val="000000">
                      <a:alpha val="43137"/>
                    </a:srgbClr>
                  </a:outerShdw>
                </a:effectLst>
                <a:latin typeface="Georgia" pitchFamily="18" charset="0"/>
              </a:rPr>
              <a:t>19</a:t>
            </a:r>
            <a:r>
              <a:rPr lang="en-US" sz="2800" i="1" dirty="0" smtClean="0">
                <a:latin typeface="Georgia" pitchFamily="18" charset="0"/>
              </a:rPr>
              <a:t>and to know this love that surpasses knowledge—that you may be filled to the measure of all the fullness of God.</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3:16 – 19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185761"/>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the prayer itself, Paul petitions God for </a:t>
            </a:r>
            <a:r>
              <a:rPr lang="en-US" sz="2400" b="1" i="1" u="sng" dirty="0" smtClean="0">
                <a:latin typeface="Cambria" pitchFamily="18" charset="0"/>
              </a:rPr>
              <a:t>four</a:t>
            </a:r>
            <a:r>
              <a:rPr lang="en-US" sz="2400" b="1" dirty="0" smtClean="0">
                <a:latin typeface="Cambria" pitchFamily="18" charset="0"/>
              </a:rPr>
              <a:t> things for the Ephesians:  that they would . . . </a:t>
            </a:r>
          </a:p>
          <a:p>
            <a:pPr lvl="1" indent="457200">
              <a:spcAft>
                <a:spcPts val="1200"/>
              </a:spcAft>
              <a:buFont typeface="+mj-lt"/>
              <a:buAutoNum type="arabicPeriod"/>
            </a:pPr>
            <a:r>
              <a:rPr lang="en-US" sz="2400" b="1" dirty="0" smtClean="0">
                <a:latin typeface="Cambria" pitchFamily="18" charset="0"/>
              </a:rPr>
              <a:t>Be strengthened through the Spirit (</a:t>
            </a:r>
            <a:r>
              <a:rPr lang="en-US" sz="2400" b="1" dirty="0" smtClean="0">
                <a:effectLst>
                  <a:outerShdw blurRad="38100" dist="38100" dir="2700000" algn="tl">
                    <a:srgbClr val="000000">
                      <a:alpha val="43137"/>
                    </a:srgbClr>
                  </a:outerShdw>
                </a:effectLst>
                <a:latin typeface="Cambria" pitchFamily="18" charset="0"/>
              </a:rPr>
              <a:t>3:16-17</a:t>
            </a:r>
            <a:r>
              <a:rPr lang="en-US" sz="2400" b="1" dirty="0" smtClean="0">
                <a:latin typeface="Cambria" pitchFamily="18" charset="0"/>
              </a:rPr>
              <a:t>).  </a:t>
            </a:r>
          </a:p>
          <a:p>
            <a:pPr lvl="1" indent="457200">
              <a:spcAft>
                <a:spcPts val="1200"/>
              </a:spcAft>
              <a:buFont typeface="+mj-lt"/>
              <a:buAutoNum type="arabicPeriod"/>
            </a:pPr>
            <a:r>
              <a:rPr lang="en-US" sz="2400" b="1" dirty="0" smtClean="0">
                <a:latin typeface="Cambria" pitchFamily="18" charset="0"/>
              </a:rPr>
              <a:t>Be rooted and ground in love (</a:t>
            </a:r>
            <a:r>
              <a:rPr lang="en-US" sz="2400" b="1" dirty="0" smtClean="0">
                <a:effectLst>
                  <a:outerShdw blurRad="38100" dist="38100" dir="2700000" algn="tl">
                    <a:srgbClr val="000000">
                      <a:alpha val="43137"/>
                    </a:srgbClr>
                  </a:outerShdw>
                </a:effectLst>
                <a:latin typeface="Cambria" pitchFamily="18" charset="0"/>
              </a:rPr>
              <a:t>3:17</a:t>
            </a:r>
            <a:r>
              <a:rPr lang="en-US" sz="2400" b="1" dirty="0" smtClean="0">
                <a:latin typeface="Cambria" pitchFamily="18" charset="0"/>
              </a:rPr>
              <a:t>).</a:t>
            </a:r>
          </a:p>
          <a:p>
            <a:pPr lvl="1" indent="457200">
              <a:spcAft>
                <a:spcPts val="1200"/>
              </a:spcAft>
              <a:buFont typeface="+mj-lt"/>
              <a:buAutoNum type="arabicPeriod"/>
            </a:pPr>
            <a:r>
              <a:rPr lang="en-US" sz="2400" b="1" dirty="0" smtClean="0">
                <a:latin typeface="Cambria" pitchFamily="18" charset="0"/>
              </a:rPr>
              <a:t>Comprehend the immensity of Christ’s love (</a:t>
            </a:r>
            <a:r>
              <a:rPr lang="en-US" sz="2400" b="1" dirty="0" smtClean="0">
                <a:effectLst>
                  <a:outerShdw blurRad="38100" dist="38100" dir="2700000" algn="tl">
                    <a:srgbClr val="000000">
                      <a:alpha val="43137"/>
                    </a:srgbClr>
                  </a:outerShdw>
                </a:effectLst>
                <a:latin typeface="Cambria" pitchFamily="18" charset="0"/>
              </a:rPr>
              <a:t>3:18-19</a:t>
            </a:r>
            <a:r>
              <a:rPr lang="en-US" sz="2400" b="1" dirty="0" smtClean="0">
                <a:latin typeface="Cambria" pitchFamily="18" charset="0"/>
              </a:rPr>
              <a:t>)</a:t>
            </a:r>
          </a:p>
          <a:p>
            <a:pPr lvl="1" indent="457200">
              <a:spcAft>
                <a:spcPts val="1200"/>
              </a:spcAft>
              <a:buFont typeface="+mj-lt"/>
              <a:buAutoNum type="arabicPeriod"/>
            </a:pPr>
            <a:r>
              <a:rPr lang="en-US" sz="2400" b="1" dirty="0" smtClean="0">
                <a:latin typeface="Cambria" pitchFamily="18" charset="0"/>
              </a:rPr>
              <a:t>Be filled to God’s own fullness (</a:t>
            </a:r>
            <a:r>
              <a:rPr lang="en-US" sz="2400" b="1" dirty="0" smtClean="0">
                <a:effectLst>
                  <a:outerShdw blurRad="38100" dist="38100" dir="2700000" algn="tl">
                    <a:srgbClr val="000000">
                      <a:alpha val="43137"/>
                    </a:srgbClr>
                  </a:outerShdw>
                </a:effectLst>
                <a:latin typeface="Cambria" pitchFamily="18" charset="0"/>
              </a:rPr>
              <a:t>3:19</a:t>
            </a:r>
            <a:r>
              <a:rPr lang="en-US" sz="2400" b="1" dirty="0" smtClean="0">
                <a:latin typeface="Cambria" pitchFamily="18" charset="0"/>
              </a:rPr>
              <a:t>).</a:t>
            </a:r>
          </a:p>
          <a:p>
            <a:pPr lvl="1" indent="457200">
              <a:spcAft>
                <a:spcPts val="1200"/>
              </a:spcAft>
            </a:pPr>
            <a:r>
              <a:rPr lang="en-US" sz="2400" b="1" dirty="0" smtClean="0">
                <a:latin typeface="Cambria" pitchFamily="18" charset="0"/>
              </a:rPr>
              <a:t>In these </a:t>
            </a:r>
            <a:r>
              <a:rPr lang="en-US" sz="2400" b="1" i="1" u="sng" dirty="0" smtClean="0">
                <a:latin typeface="Cambria" pitchFamily="18" charset="0"/>
              </a:rPr>
              <a:t>four</a:t>
            </a:r>
            <a:r>
              <a:rPr lang="en-US" sz="2400" b="1" dirty="0" smtClean="0">
                <a:latin typeface="Cambria" pitchFamily="18" charset="0"/>
              </a:rPr>
              <a:t> requests, Paul covers four dimensions of human needs: psychological, emotional, mental, and spiritual.</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3:16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a:t>
            </a:r>
            <a:r>
              <a:rPr lang="en-US" sz="2400" b="1" dirty="0" smtClean="0">
                <a:solidFill>
                  <a:srgbClr val="C00000"/>
                </a:solidFill>
                <a:effectLst>
                  <a:outerShdw blurRad="38100" dist="38100" dir="2700000" algn="tl">
                    <a:srgbClr val="000000">
                      <a:alpha val="43137"/>
                    </a:srgbClr>
                  </a:outerShdw>
                </a:effectLst>
                <a:latin typeface="Cambria" pitchFamily="18" charset="0"/>
              </a:rPr>
              <a:t>Psychological Dimension:</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Paul prays that they would be strengthened through the Spirit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3:16-17</a:t>
            </a:r>
            <a:r>
              <a:rPr lang="en-US" sz="2400" b="1" dirty="0" smtClean="0">
                <a:latin typeface="Cambria" pitchFamily="18" charset="0"/>
              </a:rPr>
              <a:t>).  Psychologically, we are all in constant danger of becoming discouraged by a loss of inner motivation (</a:t>
            </a:r>
            <a:r>
              <a:rPr lang="en-US" sz="2400" b="1" dirty="0" smtClean="0">
                <a:effectLst>
                  <a:outerShdw blurRad="38100" dist="38100" dir="2700000" algn="tl">
                    <a:srgbClr val="000000">
                      <a:alpha val="43137"/>
                    </a:srgbClr>
                  </a:outerShdw>
                </a:effectLst>
                <a:latin typeface="Cambria" pitchFamily="18" charset="0"/>
              </a:rPr>
              <a:t>3:13</a:t>
            </a:r>
            <a:r>
              <a:rPr lang="en-US" sz="2400" b="1" dirty="0" smtClean="0">
                <a:latin typeface="Cambria" pitchFamily="18" charset="0"/>
              </a:rPr>
              <a:t>).  The solution is not found in the latest motivational gimmick or by attending the next “feel good about yourself” seminar.  We must turn to the Spirit’s strengthening power. </a:t>
            </a:r>
          </a:p>
          <a:p>
            <a:pPr indent="457200">
              <a:spcAft>
                <a:spcPts val="1200"/>
              </a:spcAft>
            </a:pPr>
            <a:r>
              <a:rPr lang="en-US" sz="2400" b="1" dirty="0" smtClean="0">
                <a:latin typeface="Cambria" pitchFamily="18" charset="0"/>
              </a:rPr>
              <a:t>From His treasure trove of riches, God will bestow on us a strength that wells-up from the depths of our being, which Paul calls “the inner man” (</a:t>
            </a:r>
            <a:r>
              <a:rPr lang="en-US" sz="2400" b="1" dirty="0" smtClean="0">
                <a:effectLst>
                  <a:outerShdw blurRad="38100" dist="38100" dir="2700000" algn="tl">
                    <a:srgbClr val="000000">
                      <a:alpha val="43137"/>
                    </a:srgbClr>
                  </a:outerShdw>
                </a:effectLst>
                <a:latin typeface="Cambria" pitchFamily="18" charset="0"/>
              </a:rPr>
              <a:t>3:16</a:t>
            </a:r>
            <a:r>
              <a:rPr lang="en-US" sz="2400" b="1" dirty="0" smtClean="0">
                <a:latin typeface="Cambria" pitchFamily="18" charset="0"/>
              </a:rPr>
              <a:t>).  When the Holy Spirit dwells in us, He mediates to us the real presence of Jesus Christ (</a:t>
            </a:r>
            <a:r>
              <a:rPr lang="en-US" sz="2400" b="1" dirty="0" smtClean="0">
                <a:effectLst>
                  <a:outerShdw blurRad="38100" dist="38100" dir="2700000" algn="tl">
                    <a:srgbClr val="000000">
                      <a:alpha val="43137"/>
                    </a:srgbClr>
                  </a:outerShdw>
                </a:effectLst>
                <a:latin typeface="Cambria" pitchFamily="18" charset="0"/>
              </a:rPr>
              <a:t>3:17</a:t>
            </a:r>
            <a:r>
              <a:rPr lang="en-US" sz="2400" b="1" dirty="0" smtClean="0">
                <a:latin typeface="Cambria" pitchFamily="18" charset="0"/>
              </a:rPr>
              <a:t>).  How is this accomplished?  By attempting to reform our own lives?  By making ourselves more holy?</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3:16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By cleansing our temple so the Spirit will dwell in a clean vessel?  </a:t>
            </a:r>
            <a:r>
              <a:rPr lang="en-US" sz="2400" b="1" dirty="0" smtClean="0">
                <a:effectLst>
                  <a:outerShdw blurRad="38100" dist="38100" dir="2700000" algn="tl">
                    <a:srgbClr val="000000">
                      <a:alpha val="43137"/>
                    </a:srgbClr>
                  </a:outerShdw>
                </a:effectLst>
                <a:latin typeface="Cambria" pitchFamily="18" charset="0"/>
              </a:rPr>
              <a:t>No!</a:t>
            </a:r>
            <a:r>
              <a:rPr lang="en-US" sz="2400" b="1" dirty="0" smtClean="0">
                <a:latin typeface="Cambria" pitchFamily="18" charset="0"/>
              </a:rPr>
              <a:t>  Paul says Christ dwells in our hearts “through faith”—the same means by which all of God’s grace is mediated to believers. </a:t>
            </a:r>
          </a:p>
          <a:p>
            <a:pPr indent="457200">
              <a:spcAft>
                <a:spcPts val="1200"/>
              </a:spcAft>
            </a:pPr>
            <a:r>
              <a:rPr lang="en-US" sz="2400" b="1" dirty="0" smtClean="0">
                <a:latin typeface="Cambria" pitchFamily="18" charset="0"/>
              </a:rPr>
              <a:t>I can’t exaggerate the psychological impact of this confidence that God the Spirit is dwelling in us.  The more we keep Christ at the center of our lives, letting Him shape our attitude, values, choices, decisions, and actions, the more we will be like Him.  This transformation from deep within will then affect every other segment of our lives—physical, emotional, mental, and spiritual.  Yet it begins in the heart of our being, and it grows by faith alone.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3:16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4893647"/>
          </a:xfrm>
          <a:prstGeom prst="rect">
            <a:avLst/>
          </a:prstGeom>
          <a:noFill/>
          <a:effectLst/>
        </p:spPr>
        <p:txBody>
          <a:bodyPr wrap="square" rtlCol="0">
            <a:spAutoFit/>
          </a:bodyPr>
          <a:lstStyle/>
          <a:p>
            <a:pPr indent="457200"/>
            <a:r>
              <a:rPr lang="en-US" sz="2400" b="1" dirty="0" smtClean="0">
                <a:latin typeface="Cambria" pitchFamily="18" charset="0"/>
              </a:rPr>
              <a:t>In the </a:t>
            </a:r>
            <a:r>
              <a:rPr lang="en-US" sz="2400" b="1" i="1" dirty="0" smtClean="0">
                <a:effectLst>
                  <a:outerShdw blurRad="38100" dist="38100" dir="2700000" algn="tl">
                    <a:srgbClr val="000000">
                      <a:alpha val="43137"/>
                    </a:srgbClr>
                  </a:outerShdw>
                </a:effectLst>
                <a:latin typeface="Cambria" pitchFamily="18" charset="0"/>
              </a:rPr>
              <a:t>first half</a:t>
            </a:r>
            <a:r>
              <a:rPr lang="en-US" sz="2400" b="1" dirty="0" smtClean="0">
                <a:latin typeface="Cambria" pitchFamily="18" charset="0"/>
              </a:rPr>
              <a:t> of this chapter Paul reminds his readers of God’s grace that had been shown to him regarding the revelation of the “</a:t>
            </a:r>
            <a:r>
              <a:rPr lang="en-US" sz="2400" b="1" dirty="0" smtClean="0">
                <a:effectLst>
                  <a:outerShdw blurRad="38100" dist="38100" dir="2700000" algn="tl">
                    <a:srgbClr val="000000">
                      <a:alpha val="43137"/>
                    </a:srgbClr>
                  </a:outerShdw>
                </a:effectLst>
                <a:latin typeface="Cambria" pitchFamily="18" charset="0"/>
              </a:rPr>
              <a:t>mystery.</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The “</a:t>
            </a:r>
            <a:r>
              <a:rPr lang="en-US" sz="2400" b="1" dirty="0" smtClean="0">
                <a:effectLst>
                  <a:outerShdw blurRad="38100" dist="38100" dir="2700000" algn="tl">
                    <a:srgbClr val="000000">
                      <a:alpha val="43137"/>
                    </a:srgbClr>
                  </a:outerShdw>
                </a:effectLst>
                <a:latin typeface="Cambria" pitchFamily="18" charset="0"/>
              </a:rPr>
              <a:t>mystery</a:t>
            </a:r>
            <a:r>
              <a:rPr lang="en-US" sz="2400" b="1" dirty="0" smtClean="0">
                <a:latin typeface="Cambria" pitchFamily="18" charset="0"/>
              </a:rPr>
              <a:t>” states that the Gentiles would become fellow heirs in Christ with the Jews.  Paul felt privileged to preach this “</a:t>
            </a:r>
            <a:r>
              <a:rPr lang="en-US" sz="2400" b="1" dirty="0" smtClean="0">
                <a:effectLst>
                  <a:outerShdw blurRad="38100" dist="38100" dir="2700000" algn="tl">
                    <a:srgbClr val="000000">
                      <a:alpha val="43137"/>
                    </a:srgbClr>
                  </a:outerShdw>
                </a:effectLst>
                <a:latin typeface="Cambria" pitchFamily="18" charset="0"/>
              </a:rPr>
              <a:t>mystery</a:t>
            </a:r>
            <a:r>
              <a:rPr lang="en-US" sz="2400" b="1" dirty="0" smtClean="0">
                <a:latin typeface="Cambria" pitchFamily="18" charset="0"/>
              </a:rPr>
              <a:t>” of salvation among the Gentiles.</a:t>
            </a:r>
          </a:p>
          <a:p>
            <a:pPr indent="457200"/>
            <a:endParaRPr lang="en-US" sz="2400" b="1" dirty="0" smtClean="0">
              <a:latin typeface="Cambria" pitchFamily="18" charset="0"/>
            </a:endParaRPr>
          </a:p>
          <a:p>
            <a:pPr indent="457200"/>
            <a:r>
              <a:rPr lang="en-US" sz="2400" b="1" dirty="0" smtClean="0">
                <a:latin typeface="Cambria" pitchFamily="18" charset="0"/>
              </a:rPr>
              <a:t>Paul knew that what he did was part of God’s eternal  purpose in Christ, to make His manifold wisdom known through the body of Christ, the Church.   Paul asked his brethren not to be discouraged by any tribulations he experienced on their behalf (</a:t>
            </a:r>
            <a:r>
              <a:rPr lang="en-US" sz="2400" b="1" dirty="0" smtClean="0">
                <a:effectLst>
                  <a:outerShdw blurRad="38100" dist="38100" dir="2700000" algn="tl">
                    <a:srgbClr val="000000">
                      <a:alpha val="43137"/>
                    </a:srgbClr>
                  </a:outerShdw>
                </a:effectLst>
                <a:latin typeface="Cambria" pitchFamily="18" charset="0"/>
              </a:rPr>
              <a:t>1-13</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a:t>
            </a:r>
            <a:r>
              <a:rPr lang="en-US" sz="2400" b="1" dirty="0" smtClean="0">
                <a:solidFill>
                  <a:srgbClr val="C00000"/>
                </a:solidFill>
                <a:effectLst>
                  <a:outerShdw blurRad="38100" dist="38100" dir="2700000" algn="tl">
                    <a:srgbClr val="000000">
                      <a:alpha val="43137"/>
                    </a:srgbClr>
                  </a:outerShdw>
                </a:effectLst>
                <a:latin typeface="Cambria" pitchFamily="18" charset="0"/>
              </a:rPr>
              <a:t>Emotional Dimension:</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Paul prays that they would be rooted and grounded in love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3:17</a:t>
            </a:r>
            <a:r>
              <a:rPr lang="en-US" sz="2400" b="1" dirty="0" smtClean="0">
                <a:latin typeface="Cambria" pitchFamily="18" charset="0"/>
              </a:rPr>
              <a:t>).  Psalm 1 likens a righteous person who delights in the Law of the Lord to “a tree firmly planted by streams of water” (</a:t>
            </a:r>
            <a:r>
              <a:rPr lang="en-US" sz="2400" b="1" dirty="0" smtClean="0">
                <a:effectLst>
                  <a:outerShdw blurRad="38100" dist="38100" dir="2700000" algn="tl">
                    <a:srgbClr val="000000">
                      <a:alpha val="43137"/>
                    </a:srgbClr>
                  </a:outerShdw>
                </a:effectLst>
                <a:latin typeface="Cambria" pitchFamily="18" charset="0"/>
              </a:rPr>
              <a:t>Ps 1:3</a:t>
            </a:r>
            <a:r>
              <a:rPr lang="en-US" sz="2400" b="1" dirty="0" smtClean="0">
                <a:latin typeface="Cambria" pitchFamily="18" charset="0"/>
              </a:rPr>
              <a:t>).  It produces fruit in its season, and it cannot be easily shaken.  Like that tree, the life rooted in Christ’s love produces bountiful fruit. </a:t>
            </a:r>
          </a:p>
          <a:p>
            <a:pPr indent="457200">
              <a:spcAft>
                <a:spcPts val="1200"/>
              </a:spcAft>
            </a:pPr>
            <a:r>
              <a:rPr lang="en-US" sz="2400" b="1" dirty="0" smtClean="0">
                <a:latin typeface="Cambria" pitchFamily="18" charset="0"/>
              </a:rPr>
              <a:t>Whereas “</a:t>
            </a:r>
            <a:r>
              <a:rPr lang="en-US" sz="2400" b="1" dirty="0" smtClean="0">
                <a:effectLst>
                  <a:outerShdw blurRad="38100" dist="38100" dir="2700000" algn="tl">
                    <a:srgbClr val="000000">
                      <a:alpha val="43137"/>
                    </a:srgbClr>
                  </a:outerShdw>
                </a:effectLst>
                <a:latin typeface="Cambria" pitchFamily="18" charset="0"/>
              </a:rPr>
              <a:t>rooted</a:t>
            </a:r>
            <a:r>
              <a:rPr lang="en-US" sz="2400" b="1" dirty="0" smtClean="0">
                <a:latin typeface="Cambria" pitchFamily="18" charset="0"/>
              </a:rPr>
              <a:t>” paints an agricultural image, “</a:t>
            </a:r>
            <a:r>
              <a:rPr lang="en-US" sz="2400" b="1" dirty="0" smtClean="0">
                <a:effectLst>
                  <a:outerShdw blurRad="38100" dist="38100" dir="2700000" algn="tl">
                    <a:srgbClr val="000000">
                      <a:alpha val="43137"/>
                    </a:srgbClr>
                  </a:outerShdw>
                </a:effectLst>
                <a:latin typeface="Cambria" pitchFamily="18" charset="0"/>
              </a:rPr>
              <a:t>grounded</a:t>
            </a:r>
            <a:r>
              <a:rPr lang="en-US" sz="2400" b="1" dirty="0" smtClean="0">
                <a:latin typeface="Cambria" pitchFamily="18" charset="0"/>
              </a:rPr>
              <a:t>” comes from the world of construction.  Like a building resting on a firm foundation, those whose lives rest on love cannot be shaken (</a:t>
            </a:r>
            <a:r>
              <a:rPr lang="en-US" sz="2400" b="1" dirty="0" smtClean="0">
                <a:effectLst>
                  <a:outerShdw blurRad="38100" dist="38100" dir="2700000" algn="tl">
                    <a:srgbClr val="000000">
                      <a:alpha val="43137"/>
                    </a:srgbClr>
                  </a:outerShdw>
                </a:effectLst>
                <a:latin typeface="Cambria" pitchFamily="18" charset="0"/>
              </a:rPr>
              <a:t>Matt 7:25</a:t>
            </a:r>
            <a:r>
              <a:rPr lang="en-US" sz="2400" b="1" dirty="0" smtClean="0">
                <a:latin typeface="Cambria" pitchFamily="18" charset="0"/>
              </a:rPr>
              <a:t>).  As believers tap into and rest upon the unconditional love of God flowing in and through them, they find themselves emotionally balanced and stable.</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3:16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Paul talks about “love,” he uses the term </a:t>
            </a:r>
            <a:r>
              <a:rPr lang="en-US" sz="2400" b="1" i="1" dirty="0" smtClean="0">
                <a:effectLst>
                  <a:outerShdw blurRad="38100" dist="38100" dir="2700000" algn="tl">
                    <a:srgbClr val="000000">
                      <a:alpha val="43137"/>
                    </a:srgbClr>
                  </a:outerShdw>
                </a:effectLst>
                <a:latin typeface="Cambria" pitchFamily="18" charset="0"/>
              </a:rPr>
              <a:t>agape</a:t>
            </a:r>
            <a:r>
              <a:rPr lang="en-US" sz="2400" b="1" dirty="0" smtClean="0">
                <a:latin typeface="Cambria" pitchFamily="18" charset="0"/>
              </a:rPr>
              <a:t>.  It includes emotion, but it’s not primarily referring to how we feel about somebody or something.  Quite frankly, whether I feel loved has nothing to do with whether I actually am loved.  One commentator defines </a:t>
            </a:r>
            <a:r>
              <a:rPr lang="en-US" sz="2400" b="1" i="1" dirty="0" smtClean="0">
                <a:effectLst>
                  <a:outerShdw blurRad="38100" dist="38100" dir="2700000" algn="tl">
                    <a:srgbClr val="000000">
                      <a:alpha val="43137"/>
                    </a:srgbClr>
                  </a:outerShdw>
                </a:effectLst>
                <a:latin typeface="Cambria" pitchFamily="18" charset="0"/>
              </a:rPr>
              <a:t>agape</a:t>
            </a:r>
            <a:r>
              <a:rPr lang="en-US" sz="2400" b="1" dirty="0" smtClean="0">
                <a:latin typeface="Cambria" pitchFamily="18" charset="0"/>
              </a:rPr>
              <a:t> as “seeking the highest good in the one loved.”  </a:t>
            </a:r>
          </a:p>
          <a:p>
            <a:pPr indent="457200">
              <a:spcAft>
                <a:spcPts val="1200"/>
              </a:spcAft>
            </a:pPr>
            <a:r>
              <a:rPr lang="en-US" sz="2400" b="1" dirty="0" smtClean="0">
                <a:latin typeface="Cambria" pitchFamily="18" charset="0"/>
              </a:rPr>
              <a:t>Yes, there’s emotion felt toward somebody, but the emphasis is on the unconditional commitment.  Paul knew that when believers are not simply skipping along the surface of love, they will be able to handle the emotional ups and downs of life.  That is, when they are rooted and grounded in unconditional love, they will be agents of peace, unity, and reconciliation rather than strife, discord, and conflict.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3:16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92D050">
            <a:alpha val="80000"/>
          </a:srgbClr>
        </a:solidFill>
        <a:effectLst/>
      </p:bgPr>
    </p:bg>
    <p:spTree>
      <p:nvGrpSpPr>
        <p:cNvPr id="1" name=""/>
        <p:cNvGrpSpPr/>
        <p:nvPr/>
      </p:nvGrpSpPr>
      <p:grpSpPr>
        <a:xfrm>
          <a:off x="0" y="0"/>
          <a:ext cx="0" cy="0"/>
          <a:chOff x="0" y="0"/>
          <a:chExt cx="0" cy="0"/>
        </a:xfrm>
      </p:grpSpPr>
      <p:pic>
        <p:nvPicPr>
          <p:cNvPr id="35842" name="Picture 2" descr="What Does Ephesians 3:17 Mean?"/>
          <p:cNvPicPr>
            <a:picLocks noChangeAspect="1" noChangeArrowheads="1"/>
          </p:cNvPicPr>
          <p:nvPr/>
        </p:nvPicPr>
        <p:blipFill>
          <a:blip r:embed="rId2" cstate="print"/>
          <a:srcRect l="1332" t="5329" b="5848"/>
          <a:stretch>
            <a:fillRect/>
          </a:stretch>
        </p:blipFill>
        <p:spPr bwMode="auto">
          <a:xfrm>
            <a:off x="533400" y="609600"/>
            <a:ext cx="8125968" cy="5486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out)">
                                      <p:cBhvr>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a:t>
            </a:r>
            <a:r>
              <a:rPr lang="en-US" sz="2400" b="1" dirty="0" smtClean="0">
                <a:solidFill>
                  <a:srgbClr val="C00000"/>
                </a:solidFill>
                <a:effectLst>
                  <a:outerShdw blurRad="38100" dist="38100" dir="2700000" algn="tl">
                    <a:srgbClr val="000000">
                      <a:alpha val="43137"/>
                    </a:srgbClr>
                  </a:outerShdw>
                </a:effectLst>
                <a:latin typeface="Cambria" pitchFamily="18" charset="0"/>
              </a:rPr>
              <a:t>Mental Dimension:</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Paul prays that they would comprehend the immensity of Christ’s love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3:18-19</a:t>
            </a:r>
            <a:r>
              <a:rPr lang="en-US" sz="2400" b="1" dirty="0" smtClean="0">
                <a:latin typeface="Cambria" pitchFamily="18" charset="0"/>
              </a:rPr>
              <a:t>).  Whereas the “love” mentioned in </a:t>
            </a:r>
            <a:r>
              <a:rPr lang="en-US" sz="2400" b="1" dirty="0" smtClean="0">
                <a:effectLst>
                  <a:outerShdw blurRad="38100" dist="38100" dir="2700000" algn="tl">
                    <a:srgbClr val="000000">
                      <a:alpha val="43137"/>
                    </a:srgbClr>
                  </a:outerShdw>
                </a:effectLst>
                <a:latin typeface="Cambria" pitchFamily="18" charset="0"/>
              </a:rPr>
              <a:t>3:17</a:t>
            </a:r>
            <a:r>
              <a:rPr lang="en-US" sz="2400" b="1" dirty="0" smtClean="0">
                <a:latin typeface="Cambria" pitchFamily="18" charset="0"/>
              </a:rPr>
              <a:t> referred to the unconditional love flowing from us because of our relationship with Christ, the “love of Christ” in </a:t>
            </a:r>
            <a:r>
              <a:rPr lang="en-US" sz="2400" b="1" dirty="0" smtClean="0">
                <a:effectLst>
                  <a:outerShdw blurRad="38100" dist="38100" dir="2700000" algn="tl">
                    <a:srgbClr val="000000">
                      <a:alpha val="43137"/>
                    </a:srgbClr>
                  </a:outerShdw>
                </a:effectLst>
                <a:latin typeface="Cambria" pitchFamily="18" charset="0"/>
              </a:rPr>
              <a:t>3:19</a:t>
            </a:r>
            <a:r>
              <a:rPr lang="en-US" sz="2400" b="1" dirty="0" smtClean="0">
                <a:latin typeface="Cambria" pitchFamily="18" charset="0"/>
              </a:rPr>
              <a:t> refers to Christ’s love shown toward us.  So confounding, so unexpected, and so infinite is the love of the One who gave His life for our sins that Paul runs out of images with which to express it. </a:t>
            </a:r>
          </a:p>
          <a:p>
            <a:pPr indent="457200">
              <a:spcAft>
                <a:spcPts val="1200"/>
              </a:spcAft>
            </a:pPr>
            <a:r>
              <a:rPr lang="en-US" sz="2400" b="1" dirty="0" smtClean="0">
                <a:latin typeface="Cambria" pitchFamily="18" charset="0"/>
              </a:rPr>
              <a:t>In fact, Paul prays that the Ephesians would know something that’s beyond knowledge!  Paul uses a spatial image to convey the inexpressible and incomprehensible nature of the love of Christ.  Its breadth, length, height, and depth are immeasurable.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3:16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Christ’s love extends boundlessly in every direction, like an infinite universe whose end can never be reached.  Swindoll states, “I can’t help but think of the Cross when I read those words: </a:t>
            </a:r>
          </a:p>
          <a:p>
            <a:pPr marL="274320" indent="274320">
              <a:spcAft>
                <a:spcPts val="6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Broad</a:t>
            </a:r>
            <a:r>
              <a:rPr lang="en-US" sz="2400" b="1" dirty="0" smtClean="0">
                <a:latin typeface="Cambria" pitchFamily="18" charset="0"/>
              </a:rPr>
              <a:t> enough to cover anybody.</a:t>
            </a:r>
          </a:p>
          <a:p>
            <a:pPr marL="274320" indent="274320">
              <a:spcAft>
                <a:spcPts val="6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Long</a:t>
            </a:r>
            <a:r>
              <a:rPr lang="en-US" sz="2400" b="1" dirty="0" smtClean="0">
                <a:latin typeface="Cambria" pitchFamily="18" charset="0"/>
              </a:rPr>
              <a:t> enough to go beyond any barrier.</a:t>
            </a:r>
          </a:p>
          <a:p>
            <a:pPr marL="274320" indent="274320">
              <a:spcAft>
                <a:spcPts val="6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High</a:t>
            </a:r>
            <a:r>
              <a:rPr lang="en-US" sz="2400" b="1" dirty="0" smtClean="0">
                <a:latin typeface="Cambria" pitchFamily="18" charset="0"/>
              </a:rPr>
              <a:t> enough to take us all the way to glory and beyond.</a:t>
            </a:r>
          </a:p>
          <a:p>
            <a:pPr marL="274320" indent="274320">
              <a:spcAft>
                <a:spcPts val="6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Deep</a:t>
            </a:r>
            <a:r>
              <a:rPr lang="en-US" sz="2400" b="1" dirty="0" smtClean="0">
                <a:latin typeface="Cambria" pitchFamily="18" charset="0"/>
              </a:rPr>
              <a:t> enough to touch any need, any sin, or any hurt. </a:t>
            </a:r>
          </a:p>
          <a:p>
            <a:pPr indent="457200">
              <a:spcAft>
                <a:spcPts val="1200"/>
              </a:spcAft>
            </a:pPr>
            <a:r>
              <a:rPr lang="en-US" sz="2400" b="1" dirty="0" smtClean="0">
                <a:latin typeface="Cambria" pitchFamily="18" charset="0"/>
              </a:rPr>
              <a:t>So, addressing the mental dimension of his reader’s being, Paul prays that the believers would grow deeper in their knowledge of God, whose greatness can never be fully grasped, whose love can never be fully understood, and whose glory can never be fully experienced.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3:16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is not talking here about “head knowledge.”  Anybody can believe and confess that God’s love is beyond anything we can imagine.  But to experience it—to know it as the recipient of His mercy and grace—that’s something that can’t be understood in a merely intellectual sense.  </a:t>
            </a:r>
          </a:p>
          <a:p>
            <a:pPr indent="457200">
              <a:spcAft>
                <a:spcPts val="1200"/>
              </a:spcAft>
            </a:pPr>
            <a:r>
              <a:rPr lang="en-US" sz="2400" b="1" dirty="0" smtClean="0">
                <a:latin typeface="Cambria" pitchFamily="18" charset="0"/>
              </a:rPr>
              <a:t>Like </a:t>
            </a:r>
            <a:r>
              <a:rPr lang="en-US" sz="2400" b="1" i="1" dirty="0" smtClean="0">
                <a:effectLst>
                  <a:outerShdw blurRad="38100" dist="38100" dir="2700000" algn="tl">
                    <a:srgbClr val="000000">
                      <a:alpha val="43137"/>
                    </a:srgbClr>
                  </a:outerShdw>
                </a:effectLst>
                <a:latin typeface="Cambria" pitchFamily="18" charset="0"/>
              </a:rPr>
              <a:t>jazz</a:t>
            </a:r>
            <a:r>
              <a:rPr lang="en-US" sz="2400" b="1" dirty="0" smtClean="0">
                <a:latin typeface="Cambria" pitchFamily="18" charset="0"/>
              </a:rPr>
              <a:t>, which is something that’s cannot be dissected, measured, described, and explained, but has to be heard, felt, and experienced.  The same is true of the </a:t>
            </a:r>
            <a:r>
              <a:rPr lang="en-US" sz="2400" b="1" i="1" dirty="0" smtClean="0">
                <a:effectLst>
                  <a:outerShdw blurRad="38100" dist="38100" dir="2700000" algn="tl">
                    <a:srgbClr val="000000">
                      <a:alpha val="43137"/>
                    </a:srgbClr>
                  </a:outerShdw>
                </a:effectLst>
                <a:latin typeface="Cambria" pitchFamily="18" charset="0"/>
              </a:rPr>
              <a:t>love of Christ</a:t>
            </a:r>
            <a:r>
              <a:rPr lang="en-US" sz="2400" b="1" dirty="0" smtClean="0">
                <a:latin typeface="Cambria" pitchFamily="18" charset="0"/>
              </a:rPr>
              <a:t> but in an infinitely greater sense.  Paul prays for the Ephesians’ comprehension because apart from the illumination work of the Spirit, this kind of supernatural knowledge is impossible.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3:16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FINAL</a:t>
            </a:r>
            <a:r>
              <a:rPr lang="en-US" sz="2400" b="1" dirty="0" smtClean="0">
                <a:latin typeface="Cambria" pitchFamily="18" charset="0"/>
              </a:rPr>
              <a:t> – </a:t>
            </a:r>
            <a:r>
              <a:rPr lang="en-US" sz="2400" b="1" dirty="0" smtClean="0">
                <a:solidFill>
                  <a:srgbClr val="C00000"/>
                </a:solidFill>
                <a:effectLst>
                  <a:outerShdw blurRad="38100" dist="38100" dir="2700000" algn="tl">
                    <a:srgbClr val="000000">
                      <a:alpha val="43137"/>
                    </a:srgbClr>
                  </a:outerShdw>
                </a:effectLst>
                <a:latin typeface="Cambria" pitchFamily="18" charset="0"/>
              </a:rPr>
              <a:t>Spiritual Dimension:</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Paul prays that they would be filled to God’s own fullness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3:19</a:t>
            </a:r>
            <a:r>
              <a:rPr lang="en-US" sz="2400" b="1" dirty="0" smtClean="0">
                <a:latin typeface="Cambria" pitchFamily="18" charset="0"/>
              </a:rPr>
              <a:t>).  Paul continues to set forth one impossibility after another.  Unconditional love – unknowable knowledge – and now being filled by an infinite God.  Clearly, we finite beings cannot contain the infinite God (</a:t>
            </a:r>
            <a:r>
              <a:rPr lang="en-US" sz="2400" b="1" dirty="0" smtClean="0">
                <a:effectLst>
                  <a:outerShdw blurRad="38100" dist="38100" dir="2700000" algn="tl">
                    <a:srgbClr val="000000">
                      <a:alpha val="43137"/>
                    </a:srgbClr>
                  </a:outerShdw>
                </a:effectLst>
                <a:latin typeface="Cambria" pitchFamily="18" charset="0"/>
              </a:rPr>
              <a:t>2Chr 6:18</a:t>
            </a:r>
            <a:r>
              <a:rPr lang="en-US" sz="2400" b="1" dirty="0" smtClean="0">
                <a:latin typeface="Cambria" pitchFamily="18" charset="0"/>
              </a:rPr>
              <a:t>).  So what does Paul mean?  He prays that to the fullest extent of our human capacities, we would overflow with God’s strength, love, and knowledge. </a:t>
            </a:r>
          </a:p>
          <a:p>
            <a:pPr indent="457200">
              <a:spcAft>
                <a:spcPts val="1200"/>
              </a:spcAft>
            </a:pPr>
            <a:r>
              <a:rPr lang="en-US" sz="2400" b="1" dirty="0" smtClean="0">
                <a:latin typeface="Cambria" pitchFamily="18" charset="0"/>
              </a:rPr>
              <a:t>We will never be God, nor will we be little “gods.”  Those are impossibilities.  We can, however, be greater humans than we are—conformed more and more to the image of Jesus Christ as the Spirit floods us with His fullness and we become “partakers of the divine nature” (</a:t>
            </a:r>
            <a:r>
              <a:rPr lang="en-US" sz="2400" b="1" dirty="0" smtClean="0">
                <a:effectLst>
                  <a:outerShdw blurRad="38100" dist="38100" dir="2700000" algn="tl">
                    <a:srgbClr val="000000">
                      <a:alpha val="43137"/>
                    </a:srgbClr>
                  </a:outerShdw>
                </a:effectLst>
                <a:latin typeface="Cambria" pitchFamily="18" charset="0"/>
              </a:rPr>
              <a:t>2Pet 1:4</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3:16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19389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prayed that the essence or nature of God would fill the Ephesians.  When this happens, the spiritual dimension of our being is engaged as we enjoy an intimate fellowship with our great God.  That’s a level of intimacy that transcends anything we experience in human relationship.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3:16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431435"/>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20</a:t>
            </a:r>
            <a:r>
              <a:rPr lang="en-US" sz="2800" i="1" dirty="0" smtClean="0">
                <a:latin typeface="Georgia" pitchFamily="18" charset="0"/>
              </a:rPr>
              <a:t>Now to him who is able to do immeasurably more than all we ask or imagine, according to his power that is at work within us, </a:t>
            </a:r>
            <a:r>
              <a:rPr lang="en-US" sz="2800" b="1" baseline="30000" dirty="0" smtClean="0">
                <a:effectLst>
                  <a:outerShdw blurRad="38100" dist="38100" dir="2700000" algn="tl">
                    <a:srgbClr val="000000">
                      <a:alpha val="43137"/>
                    </a:srgbClr>
                  </a:outerShdw>
                </a:effectLst>
                <a:latin typeface="Georgia" pitchFamily="18" charset="0"/>
              </a:rPr>
              <a:t>21</a:t>
            </a:r>
            <a:r>
              <a:rPr lang="en-US" sz="2800" i="1" dirty="0" smtClean="0">
                <a:latin typeface="Georgia" pitchFamily="18" charset="0"/>
              </a:rPr>
              <a:t>to him be glory in the church and in Christ Jesus throughout all generations, for ever and ever!  Amen.  </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3:20 – 21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 great prayer like this deserves a grand benediction—a magnificent conclusion.  God’s greatness overwhelmed Paul, just as it overwhelms you and me today.  So he turned all of our attention from what we need to become to who God is and what God can do.  Compared to what God is able to do for us, our thoughts and prayers appear to be mere musings and ramblings (</a:t>
            </a:r>
            <a:r>
              <a:rPr lang="en-US" sz="2400" b="1" dirty="0" smtClean="0">
                <a:effectLst>
                  <a:outerShdw blurRad="38100" dist="38100" dir="2700000" algn="tl">
                    <a:srgbClr val="000000">
                      <a:alpha val="43137"/>
                    </a:srgbClr>
                  </a:outerShdw>
                </a:effectLst>
                <a:latin typeface="Cambria" pitchFamily="18" charset="0"/>
              </a:rPr>
              <a:t>3:20</a:t>
            </a:r>
            <a:r>
              <a:rPr lang="en-US" sz="2400" b="1" dirty="0" smtClean="0">
                <a:latin typeface="Cambria" pitchFamily="18" charset="0"/>
              </a:rPr>
              <a:t>).  </a:t>
            </a:r>
          </a:p>
          <a:p>
            <a:pPr indent="457200">
              <a:spcAft>
                <a:spcPts val="1200"/>
              </a:spcAft>
            </a:pPr>
            <a:r>
              <a:rPr lang="en-US" sz="2400" b="1" dirty="0" smtClean="0">
                <a:latin typeface="Cambria" pitchFamily="18" charset="0"/>
              </a:rPr>
              <a:t>Yet the inexhaustible power of the Holy Spirit works within us, as He mediates His miraculous abilities to us through the church.  “Such A God”—and only “Such A God”—is worthy of all glory and honor forever and ever (</a:t>
            </a:r>
            <a:r>
              <a:rPr lang="en-US" sz="2400" b="1" dirty="0" smtClean="0">
                <a:effectLst>
                  <a:outerShdw blurRad="38100" dist="38100" dir="2700000" algn="tl">
                    <a:srgbClr val="000000">
                      <a:alpha val="43137"/>
                    </a:srgbClr>
                  </a:outerShdw>
                </a:effectLst>
                <a:latin typeface="Cambria" pitchFamily="18" charset="0"/>
              </a:rPr>
              <a:t>3:21</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3:20 – 21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4893647"/>
          </a:xfrm>
          <a:prstGeom prst="rect">
            <a:avLst/>
          </a:prstGeom>
          <a:noFill/>
          <a:effectLst/>
        </p:spPr>
        <p:txBody>
          <a:bodyPr wrap="square" rtlCol="0">
            <a:spAutoFit/>
          </a:bodyPr>
          <a:lstStyle/>
          <a:p>
            <a:pPr indent="457200"/>
            <a:r>
              <a:rPr lang="en-US" sz="2400" b="1" dirty="0" smtClean="0">
                <a:latin typeface="Cambria" pitchFamily="18" charset="0"/>
              </a:rPr>
              <a:t>In the </a:t>
            </a:r>
            <a:r>
              <a:rPr lang="en-US" sz="2400" b="1" i="1" dirty="0" smtClean="0">
                <a:effectLst>
                  <a:outerShdw blurRad="38100" dist="38100" dir="2700000" algn="tl">
                    <a:srgbClr val="000000">
                      <a:alpha val="43137"/>
                    </a:srgbClr>
                  </a:outerShdw>
                </a:effectLst>
                <a:latin typeface="Cambria" pitchFamily="18" charset="0"/>
              </a:rPr>
              <a:t>second half</a:t>
            </a:r>
            <a:r>
              <a:rPr lang="en-US" sz="2400" b="1" dirty="0" smtClean="0">
                <a:latin typeface="Cambria" pitchFamily="18" charset="0"/>
              </a:rPr>
              <a:t> of the chapter, Paul offers a </a:t>
            </a:r>
            <a:r>
              <a:rPr lang="en-US" sz="2400" b="1" i="1" u="sng" dirty="0" smtClean="0">
                <a:latin typeface="Cambria" pitchFamily="18" charset="0"/>
              </a:rPr>
              <a:t>second</a:t>
            </a:r>
            <a:r>
              <a:rPr lang="en-US" sz="2400" b="1" i="1" dirty="0" smtClean="0">
                <a:latin typeface="Cambria" pitchFamily="18" charset="0"/>
              </a:rPr>
              <a:t> </a:t>
            </a:r>
            <a:r>
              <a:rPr lang="en-US" sz="2400" b="1" i="1" u="sng" dirty="0" smtClean="0">
                <a:latin typeface="Cambria" pitchFamily="18" charset="0"/>
              </a:rPr>
              <a:t>prayer</a:t>
            </a:r>
            <a:r>
              <a:rPr lang="en-US" sz="2400" b="1" dirty="0" smtClean="0">
                <a:latin typeface="Cambria" pitchFamily="18" charset="0"/>
              </a:rPr>
              <a:t> for the Ephesians.  Paul prays was:</a:t>
            </a:r>
          </a:p>
          <a:p>
            <a:pPr indent="457200"/>
            <a:endParaRPr lang="en-US" sz="2400" b="1" dirty="0" smtClean="0">
              <a:latin typeface="Cambria" pitchFamily="18" charset="0"/>
            </a:endParaRPr>
          </a:p>
          <a:p>
            <a:pPr marL="640080" indent="-274320">
              <a:buFont typeface="Arial" pitchFamily="34" charset="0"/>
              <a:buChar char="•"/>
            </a:pPr>
            <a:r>
              <a:rPr lang="en-US" sz="2400" b="1" dirty="0" smtClean="0">
                <a:latin typeface="Cambria" pitchFamily="18" charset="0"/>
              </a:rPr>
              <a:t>That the Father would strengthen them by the Holy Spirit.</a:t>
            </a:r>
          </a:p>
          <a:p>
            <a:pPr marL="640080" indent="-274320">
              <a:buFont typeface="Arial" pitchFamily="34" charset="0"/>
              <a:buChar char="•"/>
            </a:pPr>
            <a:r>
              <a:rPr lang="en-US" sz="2400" b="1" dirty="0" smtClean="0">
                <a:latin typeface="Cambria" pitchFamily="18" charset="0"/>
              </a:rPr>
              <a:t>That Christ might dwell in their hearts through faith.</a:t>
            </a:r>
          </a:p>
          <a:p>
            <a:pPr marL="640080" indent="-274320">
              <a:buFont typeface="Arial" pitchFamily="34" charset="0"/>
              <a:buChar char="•"/>
            </a:pPr>
            <a:r>
              <a:rPr lang="en-US" sz="2400" b="1" dirty="0" smtClean="0">
                <a:latin typeface="Cambria" pitchFamily="18" charset="0"/>
              </a:rPr>
              <a:t>That they be able to know the love of Christ which passes knowledge, and </a:t>
            </a:r>
          </a:p>
          <a:p>
            <a:pPr marL="640080" indent="-274320">
              <a:buFont typeface="Arial" pitchFamily="34" charset="0"/>
              <a:buChar char="•"/>
            </a:pPr>
            <a:r>
              <a:rPr lang="en-US" sz="2400" b="1" dirty="0" smtClean="0">
                <a:latin typeface="Cambria" pitchFamily="18" charset="0"/>
              </a:rPr>
              <a:t>That they would be filled with all the fullness of God.  </a:t>
            </a:r>
          </a:p>
          <a:p>
            <a:pPr indent="457200"/>
            <a:endParaRPr lang="en-US" sz="2400" b="1" dirty="0" smtClean="0">
              <a:latin typeface="Cambria" pitchFamily="18" charset="0"/>
            </a:endParaRPr>
          </a:p>
          <a:p>
            <a:pPr indent="457200"/>
            <a:r>
              <a:rPr lang="en-US" sz="2400" b="1" dirty="0" smtClean="0">
                <a:latin typeface="Cambria" pitchFamily="18" charset="0"/>
              </a:rPr>
              <a:t>Paul concludes this prayer and the chapter by asserting that glory should be given to God in the church by Jesus Christ for all eternity (</a:t>
            </a:r>
            <a:r>
              <a:rPr lang="en-US" sz="2400" b="1" dirty="0" smtClean="0">
                <a:effectLst>
                  <a:outerShdw blurRad="38100" dist="38100" dir="2700000" algn="tl">
                    <a:srgbClr val="000000">
                      <a:alpha val="43137"/>
                    </a:srgbClr>
                  </a:outerShdw>
                </a:effectLst>
                <a:latin typeface="Cambria" pitchFamily="18" charset="0"/>
              </a:rPr>
              <a:t>14-21</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0722" name="Picture 2" descr="Black &amp; White Ephesians 3:20 Scripture Wall Art / Printable / | Etsy New  Zealand"/>
          <p:cNvPicPr>
            <a:picLocks noChangeAspect="1" noChangeArrowheads="1"/>
          </p:cNvPicPr>
          <p:nvPr/>
        </p:nvPicPr>
        <p:blipFill>
          <a:blip r:embed="rId2" cstate="print"/>
          <a:srcRect t="4628" b="6732"/>
          <a:stretch>
            <a:fillRect/>
          </a:stretch>
        </p:blipFill>
        <p:spPr bwMode="auto">
          <a:xfrm>
            <a:off x="2057400" y="381000"/>
            <a:ext cx="5429250" cy="6019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amond(out)">
                                      <p:cBhvr>
                                        <p:cTn id="7"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prayer began with bowing his knee before the Father of all (</a:t>
            </a:r>
            <a:r>
              <a:rPr lang="en-US" sz="2400" b="1" dirty="0" smtClean="0">
                <a:effectLst>
                  <a:outerShdw blurRad="38100" dist="38100" dir="2700000" algn="tl">
                    <a:srgbClr val="000000">
                      <a:alpha val="43137"/>
                    </a:srgbClr>
                  </a:outerShdw>
                </a:effectLst>
                <a:latin typeface="Cambria" pitchFamily="18" charset="0"/>
              </a:rPr>
              <a:t>3:14</a:t>
            </a:r>
            <a:r>
              <a:rPr lang="en-US" sz="2400" b="1" dirty="0" smtClean="0">
                <a:latin typeface="Cambria" pitchFamily="18" charset="0"/>
              </a:rPr>
              <a:t>).  It ends with his looking upward and giving all glory to the Father (</a:t>
            </a:r>
            <a:r>
              <a:rPr lang="en-US" sz="2400" b="1" dirty="0" smtClean="0">
                <a:effectLst>
                  <a:outerShdw blurRad="38100" dist="38100" dir="2700000" algn="tl">
                    <a:srgbClr val="000000">
                      <a:alpha val="43137"/>
                    </a:srgbClr>
                  </a:outerShdw>
                </a:effectLst>
                <a:latin typeface="Cambria" pitchFamily="18" charset="0"/>
              </a:rPr>
              <a:t>3:20-21</a:t>
            </a:r>
            <a:r>
              <a:rPr lang="en-US" sz="2400" b="1" dirty="0" smtClean="0">
                <a:latin typeface="Cambria" pitchFamily="18" charset="0"/>
              </a:rPr>
              <a:t>).  In between we are encouraged to claim the Spirit’s strength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to remember Christ’s love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and to seek the Father’s fullness.  </a:t>
            </a:r>
          </a:p>
          <a:p>
            <a:pPr indent="457200">
              <a:spcAft>
                <a:spcPts val="1200"/>
              </a:spcAft>
            </a:pPr>
            <a:r>
              <a:rPr lang="en-US" sz="2400" b="1" dirty="0" smtClean="0">
                <a:latin typeface="Cambria" pitchFamily="18" charset="0"/>
              </a:rPr>
              <a:t>Only upon this proper theological foundation concerning the nature of God can we build a stable, practical Christian life worthy of the One who has made us a part of His eternal family.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3:20 – 21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4" name="Picture 3" descr="3 - 21.jpg"/>
          <p:cNvPicPr>
            <a:picLocks noChangeAspect="1"/>
          </p:cNvPicPr>
          <p:nvPr/>
        </p:nvPicPr>
        <p:blipFill>
          <a:blip r:embed="rId2" cstate="print"/>
          <a:stretch>
            <a:fillRect/>
          </a:stretch>
        </p:blipFill>
        <p:spPr>
          <a:xfrm>
            <a:off x="315883" y="236912"/>
            <a:ext cx="8512233" cy="638417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22 June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970044"/>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4:1 – 6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“The Idea of a Worthy Walk”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1288659" y="3159941"/>
            <a:ext cx="4733877"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Paul on His Knees … Again!</a:t>
            </a:r>
            <a:endParaRPr lang="en-US" sz="2400" b="1"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3" name="Picture 2" descr="3 - 14-21.jpg"/>
          <p:cNvPicPr>
            <a:picLocks noChangeAspect="1"/>
          </p:cNvPicPr>
          <p:nvPr/>
        </p:nvPicPr>
        <p:blipFill>
          <a:blip r:embed="rId2" cstate="print"/>
          <a:stretch>
            <a:fillRect/>
          </a:stretch>
        </p:blipFill>
        <p:spPr>
          <a:xfrm>
            <a:off x="228600" y="990600"/>
            <a:ext cx="8739752" cy="5105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his last moments in person with the elders of Ephesus, the apostle Paul dropped to his knees and prayed with them (</a:t>
            </a:r>
            <a:r>
              <a:rPr lang="en-US" sz="2400" b="1" dirty="0" smtClean="0">
                <a:effectLst>
                  <a:outerShdw blurRad="38100" dist="38100" dir="2700000" algn="tl">
                    <a:srgbClr val="000000">
                      <a:alpha val="43137"/>
                    </a:srgbClr>
                  </a:outerShdw>
                </a:effectLst>
                <a:latin typeface="Cambria" pitchFamily="18" charset="0"/>
              </a:rPr>
              <a:t>Acts 20:36</a:t>
            </a:r>
            <a:r>
              <a:rPr lang="en-US" sz="2400" b="1" dirty="0" smtClean="0">
                <a:latin typeface="Cambria" pitchFamily="18" charset="0"/>
              </a:rPr>
              <a:t>).  Knowing that they would never see him again in this life, they wept loudly, embracing and kissing him (</a:t>
            </a:r>
            <a:r>
              <a:rPr lang="en-US" sz="2400" b="1" dirty="0" smtClean="0">
                <a:effectLst>
                  <a:outerShdw blurRad="38100" dist="38100" dir="2700000" algn="tl">
                    <a:srgbClr val="000000">
                      <a:alpha val="43137"/>
                    </a:srgbClr>
                  </a:outerShdw>
                </a:effectLst>
                <a:latin typeface="Cambria" pitchFamily="18" charset="0"/>
              </a:rPr>
              <a:t>Acts 20:37</a:t>
            </a:r>
            <a:r>
              <a:rPr lang="en-US" sz="2400" b="1" dirty="0" smtClean="0">
                <a:latin typeface="Cambria" pitchFamily="18" charset="0"/>
              </a:rPr>
              <a:t>).  </a:t>
            </a:r>
          </a:p>
          <a:p>
            <a:pPr indent="457200">
              <a:spcAft>
                <a:spcPts val="1200"/>
              </a:spcAft>
            </a:pPr>
            <a:r>
              <a:rPr lang="en-US" sz="2400" b="1" dirty="0" smtClean="0">
                <a:latin typeface="Cambria" pitchFamily="18" charset="0"/>
              </a:rPr>
              <a:t>Though they escorted him to the ship as he left Miletus, the leaders from the church in Ephesus would always have the image of Paul kneeling with them in prayer riveted in their memories.</a:t>
            </a:r>
          </a:p>
          <a:p>
            <a:pPr indent="457200">
              <a:spcAft>
                <a:spcPts val="1200"/>
              </a:spcAft>
            </a:pPr>
            <a:r>
              <a:rPr lang="en-US" sz="2400" b="1" dirty="0" smtClean="0">
                <a:latin typeface="Cambria" pitchFamily="18" charset="0"/>
              </a:rPr>
              <a:t>When Paul begins the last segment of the doctrinal part of this letter with the words, “I bow my knees before the Father” (</a:t>
            </a:r>
            <a:r>
              <a:rPr lang="en-US" sz="2400" b="1" dirty="0" smtClean="0">
                <a:effectLst>
                  <a:outerShdw blurRad="38100" dist="38100" dir="2700000" algn="tl">
                    <a:srgbClr val="000000">
                      <a:alpha val="43137"/>
                    </a:srgbClr>
                  </a:outerShdw>
                </a:effectLst>
                <a:latin typeface="Cambria" pitchFamily="18" charset="0"/>
              </a:rPr>
              <a:t>Eph 3:14</a:t>
            </a:r>
            <a:r>
              <a:rPr lang="en-US" sz="2400" b="1" dirty="0" smtClean="0">
                <a:latin typeface="Cambria" pitchFamily="18" charset="0"/>
              </a:rPr>
              <a:t>), several of the older recipients of the letter likely recalled that last emotional meeting with the great apostle.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3:14 – 21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There he knelt, bowing before God, interceding on behalf of the elders of the church in Ephesus.  Now, for the second time in his letter to that same church, Paul engages in warfare on his knees.  </a:t>
            </a:r>
          </a:p>
          <a:p>
            <a:pPr indent="457200">
              <a:spcAft>
                <a:spcPts val="1200"/>
              </a:spcAft>
            </a:pPr>
            <a:r>
              <a:rPr lang="en-US" sz="2400" b="1" dirty="0" smtClean="0">
                <a:latin typeface="Cambria" pitchFamily="18" charset="0"/>
              </a:rPr>
              <a:t>For a few moments, let’s kneel beside him as he offers up his second prayer for his beloved Christian friends in Ephesus.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3:14 – 21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1569660"/>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14</a:t>
            </a:r>
            <a:r>
              <a:rPr lang="en-US" sz="2800" i="1" dirty="0" smtClean="0">
                <a:latin typeface="Georgia" pitchFamily="18" charset="0"/>
              </a:rPr>
              <a:t>For this reason I kneel before the Father, </a:t>
            </a:r>
            <a:r>
              <a:rPr lang="en-US" sz="2800" b="1" baseline="30000" dirty="0" smtClean="0">
                <a:effectLst>
                  <a:outerShdw blurRad="38100" dist="38100" dir="2700000" algn="tl">
                    <a:srgbClr val="000000">
                      <a:alpha val="43137"/>
                    </a:srgbClr>
                  </a:outerShdw>
                </a:effectLst>
                <a:latin typeface="Georgia" pitchFamily="18" charset="0"/>
              </a:rPr>
              <a:t>15</a:t>
            </a:r>
            <a:r>
              <a:rPr lang="en-US" sz="2800" i="1" dirty="0" smtClean="0">
                <a:latin typeface="Georgia" pitchFamily="18" charset="0"/>
              </a:rPr>
              <a:t>from whom every family in heaven and on earth derives its name. </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3:14 – 15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2226" name="Picture 2" descr="What Does Ephesians 3:14 Mean?"/>
          <p:cNvPicPr>
            <a:picLocks noChangeAspect="1" noChangeArrowheads="1"/>
          </p:cNvPicPr>
          <p:nvPr/>
        </p:nvPicPr>
        <p:blipFill>
          <a:blip r:embed="rId2" cstate="print"/>
          <a:srcRect b="6032"/>
          <a:stretch>
            <a:fillRect/>
          </a:stretch>
        </p:blipFill>
        <p:spPr bwMode="auto">
          <a:xfrm>
            <a:off x="381000" y="457200"/>
            <a:ext cx="8382000" cy="5907314"/>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diamond(out)">
                                      <p:cBhvr>
                                        <p:cTn id="7" dur="2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31749</TotalTime>
  <Words>2837</Words>
  <Application>Microsoft Office PowerPoint</Application>
  <PresentationFormat>On-screen Show (4:3)</PresentationFormat>
  <Paragraphs>99</Paragraphs>
  <Slides>34</Slides>
  <Notes>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6195</cp:revision>
  <dcterms:created xsi:type="dcterms:W3CDTF">2016-10-08T19:35:00Z</dcterms:created>
  <dcterms:modified xsi:type="dcterms:W3CDTF">2022-06-12T22:04:35Z</dcterms:modified>
</cp:coreProperties>
</file>